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460" r:id="rId2"/>
    <p:sldId id="1462" r:id="rId3"/>
    <p:sldId id="1461" r:id="rId4"/>
    <p:sldId id="1465" r:id="rId5"/>
    <p:sldId id="1463" r:id="rId6"/>
    <p:sldId id="1478" r:id="rId7"/>
    <p:sldId id="1469" r:id="rId8"/>
    <p:sldId id="1470" r:id="rId9"/>
    <p:sldId id="1471" r:id="rId10"/>
    <p:sldId id="1472" r:id="rId11"/>
    <p:sldId id="1473" r:id="rId12"/>
    <p:sldId id="1464" r:id="rId13"/>
    <p:sldId id="1467" r:id="rId14"/>
    <p:sldId id="1484" r:id="rId15"/>
    <p:sldId id="1468" r:id="rId16"/>
    <p:sldId id="1474" r:id="rId17"/>
    <p:sldId id="1485" r:id="rId18"/>
    <p:sldId id="1466" r:id="rId19"/>
    <p:sldId id="1475" r:id="rId20"/>
    <p:sldId id="1476" r:id="rId21"/>
    <p:sldId id="1477" r:id="rId22"/>
    <p:sldId id="1479" r:id="rId23"/>
    <p:sldId id="1419" r:id="rId24"/>
    <p:sldId id="1420" r:id="rId25"/>
    <p:sldId id="1407" r:id="rId26"/>
    <p:sldId id="1421" r:id="rId27"/>
    <p:sldId id="1429" r:id="rId28"/>
    <p:sldId id="1430" r:id="rId29"/>
    <p:sldId id="1431" r:id="rId30"/>
    <p:sldId id="1451" r:id="rId31"/>
    <p:sldId id="1486" r:id="rId32"/>
    <p:sldId id="1487" r:id="rId33"/>
    <p:sldId id="1488" r:id="rId34"/>
    <p:sldId id="1489" r:id="rId35"/>
    <p:sldId id="1490" r:id="rId36"/>
    <p:sldId id="1480" r:id="rId37"/>
    <p:sldId id="1481" r:id="rId38"/>
    <p:sldId id="1482" r:id="rId39"/>
    <p:sldId id="1483" r:id="rId40"/>
    <p:sldId id="1491" r:id="rId41"/>
    <p:sldId id="1278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056" y="-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April 13,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Beyond MapReduce —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Graph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1878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2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edges, 1.4b vertices)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1566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66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edges, 1.4b vertices)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34776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Partitioning Geo-data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52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Geo-data = regular graph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57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676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/>
          <p:cNvCxnSpPr>
            <a:stCxn id="4" idx="6"/>
            <a:endCxn id="5" idx="2"/>
          </p:cNvCxnSpPr>
          <p:nvPr/>
        </p:nvCxnSpPr>
        <p:spPr bwMode="auto">
          <a:xfrm>
            <a:off x="838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6" idx="2"/>
          </p:cNvCxnSpPr>
          <p:nvPr/>
        </p:nvCxnSpPr>
        <p:spPr bwMode="auto">
          <a:xfrm>
            <a:off x="1447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457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18" idx="0"/>
          </p:cNvCxnSpPr>
          <p:nvPr/>
        </p:nvCxnSpPr>
        <p:spPr bwMode="auto">
          <a:xfrm>
            <a:off x="647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" idx="4"/>
            <a:endCxn id="19" idx="0"/>
          </p:cNvCxnSpPr>
          <p:nvPr/>
        </p:nvCxnSpPr>
        <p:spPr bwMode="auto">
          <a:xfrm>
            <a:off x="1257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4"/>
            <a:endCxn id="20" idx="0"/>
          </p:cNvCxnSpPr>
          <p:nvPr/>
        </p:nvCxnSpPr>
        <p:spPr bwMode="auto">
          <a:xfrm>
            <a:off x="1866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 bwMode="auto">
          <a:xfrm>
            <a:off x="2286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2895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Connector 124"/>
          <p:cNvCxnSpPr>
            <a:stCxn id="6" idx="6"/>
            <a:endCxn id="123" idx="2"/>
          </p:cNvCxnSpPr>
          <p:nvPr/>
        </p:nvCxnSpPr>
        <p:spPr bwMode="auto">
          <a:xfrm>
            <a:off x="2057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3" idx="6"/>
            <a:endCxn id="124" idx="2"/>
          </p:cNvCxnSpPr>
          <p:nvPr/>
        </p:nvCxnSpPr>
        <p:spPr bwMode="auto">
          <a:xfrm>
            <a:off x="2667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4"/>
            <a:endCxn id="127" idx="0"/>
          </p:cNvCxnSpPr>
          <p:nvPr/>
        </p:nvCxnSpPr>
        <p:spPr bwMode="auto">
          <a:xfrm>
            <a:off x="2476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4" idx="4"/>
            <a:endCxn id="128" idx="0"/>
          </p:cNvCxnSpPr>
          <p:nvPr/>
        </p:nvCxnSpPr>
        <p:spPr bwMode="auto">
          <a:xfrm>
            <a:off x="3086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3505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4114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6" name="Straight Connector 185"/>
          <p:cNvCxnSpPr>
            <a:stCxn id="124" idx="6"/>
            <a:endCxn id="184" idx="2"/>
          </p:cNvCxnSpPr>
          <p:nvPr/>
        </p:nvCxnSpPr>
        <p:spPr bwMode="auto">
          <a:xfrm>
            <a:off x="3276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4" idx="6"/>
            <a:endCxn id="185" idx="2"/>
          </p:cNvCxnSpPr>
          <p:nvPr/>
        </p:nvCxnSpPr>
        <p:spPr bwMode="auto">
          <a:xfrm>
            <a:off x="3886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4" idx="4"/>
            <a:endCxn id="188" idx="0"/>
          </p:cNvCxnSpPr>
          <p:nvPr/>
        </p:nvCxnSpPr>
        <p:spPr bwMode="auto">
          <a:xfrm>
            <a:off x="3695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5" idx="4"/>
            <a:endCxn id="189" idx="0"/>
          </p:cNvCxnSpPr>
          <p:nvPr/>
        </p:nvCxnSpPr>
        <p:spPr bwMode="auto">
          <a:xfrm>
            <a:off x="4305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Oval 235"/>
          <p:cNvSpPr/>
          <p:nvPr/>
        </p:nvSpPr>
        <p:spPr bwMode="auto">
          <a:xfrm>
            <a:off x="4724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7" name="Oval 236"/>
          <p:cNvSpPr/>
          <p:nvPr/>
        </p:nvSpPr>
        <p:spPr bwMode="auto">
          <a:xfrm>
            <a:off x="5334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8" name="Straight Connector 237"/>
          <p:cNvCxnSpPr>
            <a:stCxn id="185" idx="6"/>
            <a:endCxn id="236" idx="2"/>
          </p:cNvCxnSpPr>
          <p:nvPr/>
        </p:nvCxnSpPr>
        <p:spPr bwMode="auto">
          <a:xfrm>
            <a:off x="4495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36" idx="6"/>
            <a:endCxn id="237" idx="2"/>
          </p:cNvCxnSpPr>
          <p:nvPr/>
        </p:nvCxnSpPr>
        <p:spPr bwMode="auto">
          <a:xfrm>
            <a:off x="5105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0" idx="0"/>
          </p:cNvCxnSpPr>
          <p:nvPr/>
        </p:nvCxnSpPr>
        <p:spPr bwMode="auto">
          <a:xfrm>
            <a:off x="4914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37" idx="4"/>
            <a:endCxn id="241" idx="0"/>
          </p:cNvCxnSpPr>
          <p:nvPr/>
        </p:nvCxnSpPr>
        <p:spPr bwMode="auto">
          <a:xfrm>
            <a:off x="5524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7" name="Oval 296"/>
          <p:cNvSpPr/>
          <p:nvPr/>
        </p:nvSpPr>
        <p:spPr bwMode="auto">
          <a:xfrm>
            <a:off x="5943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6553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9" name="Straight Connector 298"/>
          <p:cNvCxnSpPr>
            <a:stCxn id="237" idx="6"/>
            <a:endCxn id="297" idx="2"/>
          </p:cNvCxnSpPr>
          <p:nvPr/>
        </p:nvCxnSpPr>
        <p:spPr bwMode="auto">
          <a:xfrm>
            <a:off x="5715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97" idx="6"/>
            <a:endCxn id="298" idx="2"/>
          </p:cNvCxnSpPr>
          <p:nvPr/>
        </p:nvCxnSpPr>
        <p:spPr bwMode="auto">
          <a:xfrm>
            <a:off x="6324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97" idx="4"/>
            <a:endCxn id="301" idx="0"/>
          </p:cNvCxnSpPr>
          <p:nvPr/>
        </p:nvCxnSpPr>
        <p:spPr bwMode="auto">
          <a:xfrm>
            <a:off x="6134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98" idx="4"/>
            <a:endCxn id="302" idx="0"/>
          </p:cNvCxnSpPr>
          <p:nvPr/>
        </p:nvCxnSpPr>
        <p:spPr bwMode="auto">
          <a:xfrm>
            <a:off x="6743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9" name="Oval 348"/>
          <p:cNvSpPr/>
          <p:nvPr/>
        </p:nvSpPr>
        <p:spPr bwMode="auto">
          <a:xfrm>
            <a:off x="7162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7772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1" name="Straight Connector 350"/>
          <p:cNvCxnSpPr>
            <a:stCxn id="298" idx="6"/>
            <a:endCxn id="349" idx="2"/>
          </p:cNvCxnSpPr>
          <p:nvPr/>
        </p:nvCxnSpPr>
        <p:spPr bwMode="auto">
          <a:xfrm>
            <a:off x="6934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49" idx="6"/>
            <a:endCxn id="350" idx="2"/>
          </p:cNvCxnSpPr>
          <p:nvPr/>
        </p:nvCxnSpPr>
        <p:spPr bwMode="auto">
          <a:xfrm>
            <a:off x="7543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49" idx="4"/>
            <a:endCxn id="353" idx="0"/>
          </p:cNvCxnSpPr>
          <p:nvPr/>
        </p:nvCxnSpPr>
        <p:spPr bwMode="auto">
          <a:xfrm>
            <a:off x="7353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50" idx="4"/>
            <a:endCxn id="354" idx="0"/>
          </p:cNvCxnSpPr>
          <p:nvPr/>
        </p:nvCxnSpPr>
        <p:spPr bwMode="auto">
          <a:xfrm>
            <a:off x="7962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1" name="Oval 400"/>
          <p:cNvSpPr/>
          <p:nvPr/>
        </p:nvSpPr>
        <p:spPr bwMode="auto">
          <a:xfrm>
            <a:off x="8382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3" name="Straight Connector 402"/>
          <p:cNvCxnSpPr>
            <a:stCxn id="350" idx="6"/>
            <a:endCxn id="401" idx="2"/>
          </p:cNvCxnSpPr>
          <p:nvPr/>
        </p:nvCxnSpPr>
        <p:spPr bwMode="auto">
          <a:xfrm>
            <a:off x="8153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1" idx="4"/>
            <a:endCxn id="405" idx="0"/>
          </p:cNvCxnSpPr>
          <p:nvPr/>
        </p:nvCxnSpPr>
        <p:spPr bwMode="auto">
          <a:xfrm>
            <a:off x="8572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2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Z-Order </a:t>
            </a: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Hilbert Curves</a:t>
            </a:r>
          </a:p>
        </p:txBody>
      </p:sp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21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General-Purpose Graph Partitioning</a:t>
            </a:r>
            <a:endParaRPr lang="en-US" dirty="0"/>
          </a:p>
        </p:txBody>
      </p:sp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1430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8449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Coarsening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66800"/>
            <a:ext cx="301487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88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094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</a:p>
          <a:p>
            <a:r>
              <a:rPr lang="en-US" dirty="0" smtClean="0"/>
              <a:t>Graph processing frameworks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856874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+ Replicate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638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632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Replication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0623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the cost of replicating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-hop neighborhoods?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more general challenge?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distance-cd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54240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6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tough to apply our “usual tricks” :</a:t>
            </a:r>
          </a:p>
          <a:p>
            <a:pPr lvl="1"/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Replicate</a:t>
            </a:r>
          </a:p>
          <a:p>
            <a:pPr lvl="1"/>
            <a:r>
              <a:rPr lang="en-US" dirty="0" smtClean="0"/>
              <a:t>Reduce cross-partition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635549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52780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Graph Processing Frameworks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Computational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Bulk Synchronous Parallel (BSP)</a:t>
            </a:r>
          </a:p>
          <a:p>
            <a:pPr lvl="1"/>
            <a:r>
              <a:rPr lang="en-US" dirty="0" smtClean="0"/>
              <a:t>Computational units encoded in a directed graph</a:t>
            </a:r>
          </a:p>
          <a:p>
            <a:pPr lvl="1"/>
            <a:r>
              <a:rPr lang="en-US" dirty="0" smtClean="0"/>
              <a:t>Computation proceeds in a series of </a:t>
            </a:r>
            <a:r>
              <a:rPr lang="en-US" dirty="0" err="1" smtClean="0"/>
              <a:t>supersteps</a:t>
            </a:r>
            <a:endParaRPr lang="en-US" dirty="0" smtClean="0"/>
          </a:p>
          <a:p>
            <a:pPr lvl="1"/>
            <a:r>
              <a:rPr lang="en-US" dirty="0" smtClean="0"/>
              <a:t>Message passing architecture</a:t>
            </a:r>
          </a:p>
          <a:p>
            <a:r>
              <a:rPr lang="en-US" dirty="0" smtClean="0"/>
              <a:t>Each vertex, at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Receives messages directed at it from previous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Executes a user-defined function (modifying state)</a:t>
            </a:r>
          </a:p>
          <a:p>
            <a:pPr lvl="1"/>
            <a:r>
              <a:rPr lang="en-US" dirty="0" smtClean="0"/>
              <a:t>Emits messages to other vertices (for the next </a:t>
            </a:r>
            <a:r>
              <a:rPr lang="en-US" dirty="0" err="1" smtClean="0"/>
              <a:t>superstep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Termination:</a:t>
            </a:r>
          </a:p>
          <a:p>
            <a:pPr lvl="1"/>
            <a:r>
              <a:rPr lang="en-US" dirty="0" smtClean="0"/>
              <a:t>A vertex can choose to deactivate itself</a:t>
            </a:r>
          </a:p>
          <a:p>
            <a:pPr lvl="1"/>
            <a:r>
              <a:rPr lang="en-US" dirty="0" smtClean="0"/>
              <a:t>Is “woken up” if new messages received</a:t>
            </a:r>
          </a:p>
          <a:p>
            <a:pPr lvl="1"/>
            <a:r>
              <a:rPr lang="en-US" dirty="0" smtClean="0"/>
              <a:t>Computation halts when all vertices are inactive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8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895600" y="1371600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066800" y="1428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439989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4498978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</a:p>
          <a:p>
            <a:pPr lvl="1"/>
            <a:r>
              <a:rPr lang="en-US" dirty="0" smtClean="0"/>
              <a:t>Vertices are hash partitioned (by default) and assigned to workers</a:t>
            </a:r>
          </a:p>
          <a:p>
            <a:pPr lvl="1"/>
            <a:r>
              <a:rPr lang="en-US" dirty="0" smtClean="0"/>
              <a:t>Everything happens in memory</a:t>
            </a:r>
          </a:p>
          <a:p>
            <a:r>
              <a:rPr lang="en-US" dirty="0" smtClean="0"/>
              <a:t>Processing cycle:</a:t>
            </a:r>
          </a:p>
          <a:p>
            <a:pPr lvl="1"/>
            <a:r>
              <a:rPr lang="en-US" dirty="0" smtClean="0"/>
              <a:t>Master tells all workers to advance a single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Worker delivers messages from previous </a:t>
            </a:r>
            <a:r>
              <a:rPr lang="en-US" dirty="0" err="1" smtClean="0"/>
              <a:t>superstep</a:t>
            </a:r>
            <a:r>
              <a:rPr lang="en-US" dirty="0" smtClean="0"/>
              <a:t>, executing vertex computation</a:t>
            </a:r>
          </a:p>
          <a:p>
            <a:pPr lvl="1"/>
            <a:r>
              <a:rPr lang="en-US" dirty="0" smtClean="0"/>
              <a:t>Messages sent asynchronously (in batches)</a:t>
            </a:r>
          </a:p>
          <a:p>
            <a:pPr lvl="1"/>
            <a:r>
              <a:rPr lang="en-US" dirty="0" smtClean="0"/>
              <a:t>Worker notifies master of number of active vertices</a:t>
            </a:r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Heartbeat/revert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1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PageRank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SSSP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Lessons learned so far:</a:t>
            </a:r>
          </a:p>
          <a:p>
            <a:pPr lvl="1"/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Replicate</a:t>
            </a:r>
          </a:p>
          <a:p>
            <a:pPr lvl="1"/>
            <a:r>
              <a:rPr lang="en-US" dirty="0" smtClean="0"/>
              <a:t>Reduce cross-partition communication</a:t>
            </a:r>
          </a:p>
          <a:p>
            <a:r>
              <a:rPr lang="en-US" dirty="0" smtClean="0"/>
              <a:t>What makes MapReduce “work”?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1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– Application coordinator</a:t>
            </a:r>
          </a:p>
          <a:p>
            <a:pPr lvl="1"/>
            <a:r>
              <a:rPr lang="en-US" dirty="0"/>
              <a:t>Synchronizes </a:t>
            </a:r>
            <a:r>
              <a:rPr lang="en-US" dirty="0" err="1"/>
              <a:t>supersteps</a:t>
            </a:r>
            <a:endParaRPr lang="en-US" dirty="0"/>
          </a:p>
          <a:p>
            <a:pPr lvl="1"/>
            <a:r>
              <a:rPr lang="en-US" dirty="0"/>
              <a:t>Assigns partitions to workers before </a:t>
            </a:r>
            <a:r>
              <a:rPr lang="en-US" dirty="0" err="1"/>
              <a:t>superstep</a:t>
            </a:r>
            <a:r>
              <a:rPr lang="en-US" dirty="0"/>
              <a:t> begins</a:t>
            </a:r>
          </a:p>
          <a:p>
            <a:r>
              <a:rPr lang="en-US" dirty="0"/>
              <a:t>Workers – Computation &amp; messaging</a:t>
            </a:r>
          </a:p>
          <a:p>
            <a:pPr lvl="1"/>
            <a:r>
              <a:rPr lang="en-US" dirty="0"/>
              <a:t>Handle I/O – reading and writing the graph</a:t>
            </a:r>
          </a:p>
          <a:p>
            <a:pPr lvl="1"/>
            <a:r>
              <a:rPr lang="en-US" dirty="0"/>
              <a:t>Computation/messaging of assigned partitions</a:t>
            </a:r>
          </a:p>
          <a:p>
            <a:r>
              <a:rPr lang="en-US" dirty="0" err="1"/>
              <a:t>ZooKeeper</a:t>
            </a:r>
            <a:endParaRPr lang="en-US" dirty="0"/>
          </a:p>
          <a:p>
            <a:pPr lvl="1"/>
            <a:r>
              <a:rPr lang="en-US" dirty="0"/>
              <a:t>Maintains global application state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slides borrowed from </a:t>
            </a: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Joffe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(2013)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1741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Lifecycle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019800" y="46482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04800" y="2438400"/>
            <a:ext cx="6016299" cy="4114800"/>
            <a:chOff x="381000" y="1447800"/>
            <a:chExt cx="60162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4442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4442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4648200" y="2286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Trace</a:t>
            </a:r>
            <a:endParaRPr lang="en-US" dirty="0"/>
          </a:p>
        </p:txBody>
      </p:sp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: Motivation</a:t>
            </a:r>
            <a:endParaRPr lang="en-US" dirty="0"/>
          </a:p>
        </p:txBody>
      </p:sp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295400"/>
            <a:ext cx="792089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= Spark for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of record-oriented and graph-oriented processing</a:t>
            </a:r>
          </a:p>
          <a:p>
            <a:r>
              <a:rPr lang="en-US" dirty="0" smtClean="0"/>
              <a:t>Extends RDDs to Resilient Distributed Property Graphs</a:t>
            </a:r>
          </a:p>
          <a:p>
            <a:r>
              <a:rPr lang="en-US" dirty="0" smtClean="0"/>
              <a:t>Property graphs:</a:t>
            </a:r>
          </a:p>
          <a:p>
            <a:pPr lvl="1"/>
            <a:r>
              <a:rPr lang="en-US" dirty="0" smtClean="0"/>
              <a:t>Present different views of the graph (vertices, edges, triplets)</a:t>
            </a:r>
          </a:p>
          <a:p>
            <a:pPr lvl="1"/>
            <a:r>
              <a:rPr lang="en-US" dirty="0" smtClean="0"/>
              <a:t>Support map-like operations</a:t>
            </a:r>
          </a:p>
          <a:p>
            <a:pPr lvl="1"/>
            <a:r>
              <a:rPr lang="en-US" dirty="0" smtClean="0"/>
              <a:t>Support distributed </a:t>
            </a:r>
            <a:r>
              <a:rPr lang="en-US" dirty="0" err="1" smtClean="0"/>
              <a:t>Pregel</a:t>
            </a:r>
            <a:r>
              <a:rPr lang="en-US" dirty="0" smtClean="0"/>
              <a:t>-like aggregations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78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Graph: Example</a:t>
            </a:r>
            <a:endParaRPr lang="en-US" dirty="0"/>
          </a:p>
        </p:txBody>
      </p:sp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7267"/>
            <a:ext cx="7631684" cy="49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Underneath the Covers</a:t>
            </a:r>
            <a:endParaRPr lang="en-US" dirty="0"/>
          </a:p>
        </p:txBody>
      </p:sp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295400"/>
            <a:ext cx="7694981" cy="50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common features of graph algorithms?</a:t>
            </a:r>
          </a:p>
          <a:p>
            <a:pPr lvl="1"/>
            <a:r>
              <a:rPr lang="en-US" dirty="0" smtClean="0"/>
              <a:t>Graph traversals</a:t>
            </a:r>
          </a:p>
          <a:p>
            <a:pPr lvl="1"/>
            <a:r>
              <a:rPr lang="en-US" dirty="0" smtClean="0"/>
              <a:t>Computations involving </a:t>
            </a:r>
            <a:r>
              <a:rPr lang="en-US" dirty="0" smtClean="0"/>
              <a:t>vertices and their </a:t>
            </a:r>
            <a:r>
              <a:rPr lang="en-US" dirty="0" smtClean="0"/>
              <a:t>neighbors</a:t>
            </a:r>
          </a:p>
          <a:p>
            <a:pPr lvl="1"/>
            <a:r>
              <a:rPr lang="en-US" dirty="0" smtClean="0"/>
              <a:t>Passing information along graph edges</a:t>
            </a:r>
          </a:p>
          <a:p>
            <a:r>
              <a:rPr lang="en-US" dirty="0" smtClean="0"/>
              <a:t>What’s the obvious idea?</a:t>
            </a:r>
          </a:p>
          <a:p>
            <a:pPr lvl="1"/>
            <a:r>
              <a:rPr lang="en-US" dirty="0" smtClean="0"/>
              <a:t>Keep “neighborhoods” together!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07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</a:p>
          <a:p>
            <a:r>
              <a:rPr lang="en-US" dirty="0" smtClean="0"/>
              <a:t>Graph processing frameworks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3184967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Partitioning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partitioning</a:t>
            </a:r>
          </a:p>
          <a:p>
            <a:r>
              <a:rPr lang="en-US" dirty="0" smtClean="0"/>
              <a:t>Range partitioning on some underlying linearization</a:t>
            </a:r>
          </a:p>
          <a:p>
            <a:pPr lvl="1"/>
            <a:r>
              <a:rPr lang="en-US" dirty="0" smtClean="0"/>
              <a:t>Web pages: lexicographic sort of domain-reversed URLs</a:t>
            </a:r>
          </a:p>
          <a:p>
            <a:pPr lvl="1"/>
            <a:r>
              <a:rPr lang="en-US" dirty="0" smtClean="0"/>
              <a:t>Social networks: sort by demographic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80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Structure in Facebook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555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4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difference does it make?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edges, 1.4b vertices)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69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4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edges, 1.4b vertices)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7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18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edges, 1.4b vertices)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719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56698</TotalTime>
  <Words>1473</Words>
  <Application>Microsoft Macintosh PowerPoint</Application>
  <PresentationFormat>On-screen Show (4:3)</PresentationFormat>
  <Paragraphs>278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Default Design</vt:lpstr>
      <vt:lpstr>Worksheet</vt:lpstr>
      <vt:lpstr>PowerPoint Presentation</vt:lpstr>
      <vt:lpstr>Today’s Agenda</vt:lpstr>
      <vt:lpstr>What makes graph processing hard?</vt:lpstr>
      <vt:lpstr>Characteristics of Graph Algorithms</vt:lpstr>
      <vt:lpstr>Simple Partitioning Techniques</vt:lpstr>
      <vt:lpstr>Country Structure in Facebook</vt:lpstr>
      <vt:lpstr>How much difference does it make?</vt:lpstr>
      <vt:lpstr>How much difference does it make?</vt:lpstr>
      <vt:lpstr>How much difference does it make?</vt:lpstr>
      <vt:lpstr>How much difference does it make?</vt:lpstr>
      <vt:lpstr>How much difference does it make?</vt:lpstr>
      <vt:lpstr>Aside: Partitioning Geo-data</vt:lpstr>
      <vt:lpstr>Geo-data = regular graph</vt:lpstr>
      <vt:lpstr>Space-filling curves: Z-Order Curves</vt:lpstr>
      <vt:lpstr>Space-filling curves: Hilbert Curves</vt:lpstr>
      <vt:lpstr>General-Purpose Graph Partitioning</vt:lpstr>
      <vt:lpstr>Graph Coarsening</vt:lpstr>
      <vt:lpstr>Partition</vt:lpstr>
      <vt:lpstr>Partition</vt:lpstr>
      <vt:lpstr>Partition + Replicate</vt:lpstr>
      <vt:lpstr>Neighborhood Replication</vt:lpstr>
      <vt:lpstr>What makes graph processing hard?</vt:lpstr>
      <vt:lpstr>PowerPoint Presentation</vt:lpstr>
      <vt:lpstr>Pregel: Computational Model</vt:lpstr>
      <vt:lpstr>Pregel</vt:lpstr>
      <vt:lpstr>Pregel: Implementation</vt:lpstr>
      <vt:lpstr>Pregel: PageRank</vt:lpstr>
      <vt:lpstr>Pregel: SSSP</vt:lpstr>
      <vt:lpstr>Pregel: Combiners</vt:lpstr>
      <vt:lpstr>PowerPoint Presentation</vt:lpstr>
      <vt:lpstr>Giraph Architecture</vt:lpstr>
      <vt:lpstr>Giraph Dataflow</vt:lpstr>
      <vt:lpstr>Giraph Lifecycle</vt:lpstr>
      <vt:lpstr>Giraph Example</vt:lpstr>
      <vt:lpstr>Execution Trace</vt:lpstr>
      <vt:lpstr>GraphX: Motivation</vt:lpstr>
      <vt:lpstr>GraphX = Spark for Graphs</vt:lpstr>
      <vt:lpstr>Property Graph: Example</vt:lpstr>
      <vt:lpstr>Underneath the Covers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11408</cp:revision>
  <dcterms:created xsi:type="dcterms:W3CDTF">2012-08-31T06:36:49Z</dcterms:created>
  <dcterms:modified xsi:type="dcterms:W3CDTF">2015-04-13T11:57:36Z</dcterms:modified>
</cp:coreProperties>
</file>